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61" r:id="rId5"/>
    <p:sldId id="262" r:id="rId6"/>
    <p:sldId id="264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48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6C0C-C541-456A-AA04-3CE6A584AC87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9C31-552A-4788-998C-A95484CF3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9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6C0C-C541-456A-AA04-3CE6A584AC87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9C31-552A-4788-998C-A95484CF3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0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6C0C-C541-456A-AA04-3CE6A584AC87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9C31-552A-4788-998C-A95484CF3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6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6C0C-C541-456A-AA04-3CE6A584AC87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9C31-552A-4788-998C-A95484CF3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1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6C0C-C541-456A-AA04-3CE6A584AC87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9C31-552A-4788-998C-A95484CF3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2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6C0C-C541-456A-AA04-3CE6A584AC87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9C31-552A-4788-998C-A95484CF3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3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6C0C-C541-456A-AA04-3CE6A584AC87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9C31-552A-4788-998C-A95484CF3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21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6C0C-C541-456A-AA04-3CE6A584AC87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9C31-552A-4788-998C-A95484CF3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8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6C0C-C541-456A-AA04-3CE6A584AC87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9C31-552A-4788-998C-A95484CF3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37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6C0C-C541-456A-AA04-3CE6A584AC87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9C31-552A-4788-998C-A95484CF3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A6C0C-C541-456A-AA04-3CE6A584AC87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9C31-552A-4788-998C-A95484CF3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3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A6C0C-C541-456A-AA04-3CE6A584AC87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29C31-552A-4788-998C-A95484CF3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4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6365" cy="858598"/>
          </a:xfrm>
        </p:spPr>
        <p:txBody>
          <a:bodyPr>
            <a:normAutofit fontScale="90000"/>
          </a:bodyPr>
          <a:lstStyle/>
          <a:p>
            <a:pPr algn="l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b="0" dirty="0" smtClean="0">
                <a:effectLst/>
              </a:rPr>
              <a:t>Day </a:t>
            </a:r>
            <a:r>
              <a:rPr lang="en-US" b="0" dirty="0" smtClean="0">
                <a:effectLst/>
              </a:rPr>
              <a:t>3 </a:t>
            </a:r>
            <a:r>
              <a:rPr lang="en-US" b="0" dirty="0" smtClean="0">
                <a:effectLst/>
              </a:rPr>
              <a:t>Character Activity</a:t>
            </a:r>
            <a:br>
              <a:rPr lang="en-US" b="0" dirty="0" smtClean="0">
                <a:effectLst/>
              </a:rPr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876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7400" dirty="0" smtClean="0"/>
              <a:t>1</a:t>
            </a:r>
            <a:r>
              <a:rPr lang="en-US" sz="7400" dirty="0"/>
              <a:t>. </a:t>
            </a:r>
            <a:r>
              <a:rPr lang="en-US" sz="7400" dirty="0" smtClean="0"/>
              <a:t>Students work </a:t>
            </a:r>
            <a:r>
              <a:rPr lang="en-US" sz="7400" dirty="0"/>
              <a:t>in </a:t>
            </a:r>
            <a:r>
              <a:rPr lang="en-US" sz="7400" dirty="0" smtClean="0"/>
              <a:t>pairs.</a:t>
            </a:r>
            <a:endParaRPr lang="en-US" sz="7400" b="0" dirty="0" smtClean="0">
              <a:effectLst/>
            </a:endParaRPr>
          </a:p>
          <a:p>
            <a:pPr marL="0" indent="0">
              <a:buNone/>
            </a:pPr>
            <a:r>
              <a:rPr lang="en-US" sz="7400" dirty="0"/>
              <a:t>2. Select three </a:t>
            </a:r>
            <a:r>
              <a:rPr lang="en-US" sz="7400" dirty="0" smtClean="0"/>
              <a:t>well known characters </a:t>
            </a:r>
            <a:r>
              <a:rPr lang="en-US" sz="7400" dirty="0"/>
              <a:t>from </a:t>
            </a:r>
            <a:r>
              <a:rPr lang="en-US" sz="7400" dirty="0" smtClean="0"/>
              <a:t>famous movies or </a:t>
            </a:r>
            <a:r>
              <a:rPr lang="en-US" sz="7400" dirty="0"/>
              <a:t>books,  then write two sentences describing the </a:t>
            </a:r>
            <a:r>
              <a:rPr lang="en-US" sz="7400" dirty="0" smtClean="0"/>
              <a:t>characters </a:t>
            </a:r>
            <a:r>
              <a:rPr lang="en-US" sz="7400" dirty="0"/>
              <a:t>of </a:t>
            </a:r>
            <a:r>
              <a:rPr lang="en-US" sz="7400" dirty="0" smtClean="0"/>
              <a:t>their choices. </a:t>
            </a:r>
            <a:r>
              <a:rPr lang="en-US" sz="7400" dirty="0"/>
              <a:t> </a:t>
            </a:r>
            <a:endParaRPr lang="en-US" sz="7400" dirty="0" smtClean="0"/>
          </a:p>
          <a:p>
            <a:pPr marL="0" indent="0">
              <a:buNone/>
            </a:pPr>
            <a:r>
              <a:rPr lang="en-US" sz="7400" dirty="0" smtClean="0"/>
              <a:t>3. Students should use </a:t>
            </a:r>
            <a:r>
              <a:rPr lang="en-US" sz="7400" dirty="0"/>
              <a:t>as many physical and personality traits as </a:t>
            </a:r>
            <a:r>
              <a:rPr lang="en-US" sz="7400" dirty="0" smtClean="0"/>
              <a:t>possible to describe the characters.</a:t>
            </a:r>
            <a:r>
              <a:rPr lang="en-US" sz="7400" b="0" dirty="0" smtClean="0">
                <a:effectLst/>
              </a:rPr>
              <a:t/>
            </a:r>
            <a:br>
              <a:rPr lang="en-US" sz="7400" b="0" dirty="0" smtClean="0">
                <a:effectLst/>
              </a:rPr>
            </a:b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endParaRPr lang="en-US" b="0" dirty="0" smtClean="0">
              <a:effectLst/>
            </a:endParaRPr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644781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400" b="0" dirty="0" smtClean="0">
                <a:effectLst/>
              </a:rPr>
              <a:t/>
            </a:r>
            <a:br>
              <a:rPr lang="en-US" sz="7400" b="0" dirty="0" smtClean="0">
                <a:effectLst/>
              </a:rPr>
            </a:br>
            <a:endParaRPr lang="en-US" sz="7400" b="0" dirty="0" smtClean="0">
              <a:effectLst/>
            </a:endParaRPr>
          </a:p>
          <a:p>
            <a:pPr marL="0" indent="0">
              <a:buNone/>
            </a:pP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endParaRPr lang="en-US" b="0" dirty="0" smtClean="0">
              <a:effectLst/>
            </a:endParaRPr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</p:txBody>
      </p:sp>
      <p:pic>
        <p:nvPicPr>
          <p:cNvPr id="5122" name="Picture 2" descr="http://kipmcgrathtutorsscotland.files.wordpress.com/2012/03/romeo-and-juli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61374"/>
            <a:ext cx="5157952" cy="509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73014" y="4419600"/>
            <a:ext cx="48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http://kipmcgrathtutorsscotland.files.wordpress.com/2012/03/romeo-and-juliet.jpg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762000" y="274638"/>
            <a:ext cx="10820400" cy="12493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aiandra GD" pitchFamily="34" charset="0"/>
                <a:ea typeface="KaiTi" pitchFamily="49" charset="-122"/>
              </a:rPr>
              <a:t>Romeo</a:t>
            </a:r>
            <a:r>
              <a:rPr lang="zh-CN" altLang="en-US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被</a:t>
            </a:r>
            <a:r>
              <a:rPr lang="en-US" altLang="zh-CN" dirty="0" smtClean="0">
                <a:latin typeface="Maiandra GD" pitchFamily="34" charset="0"/>
                <a:ea typeface="KaiTi" pitchFamily="49" charset="-122"/>
              </a:rPr>
              <a:t>Juliet</a:t>
            </a:r>
            <a:r>
              <a:rPr lang="zh-CN" altLang="en-US" b="1" dirty="0" smtClean="0">
                <a:latin typeface="KaiTi" pitchFamily="49" charset="-122"/>
                <a:ea typeface="KaiTi" pitchFamily="49" charset="-122"/>
              </a:rPr>
              <a:t>的      </a:t>
            </a:r>
            <a:r>
              <a:rPr lang="zh-CN" altLang="en-US" b="1" dirty="0" smtClean="0">
                <a:solidFill>
                  <a:srgbClr val="00B050"/>
                </a:solidFill>
                <a:latin typeface="KaiTi" pitchFamily="49" charset="-122"/>
                <a:ea typeface="KaiTi" pitchFamily="49" charset="-122"/>
              </a:rPr>
              <a:t>吸引</a:t>
            </a:r>
            <a:r>
              <a:rPr lang="zh-CN" altLang="en-US" b="1" dirty="0" smtClean="0">
                <a:latin typeface="KaiTi" pitchFamily="49" charset="-122"/>
                <a:ea typeface="KaiTi" pitchFamily="49" charset="-122"/>
              </a:rPr>
              <a:t>了</a:t>
            </a:r>
            <a:r>
              <a:rPr lang="zh-CN" altLang="en-US" dirty="0" smtClean="0"/>
              <a:t>。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457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美丽</a:t>
            </a:r>
            <a:endParaRPr lang="en-US" sz="5400" b="1" dirty="0">
              <a:solidFill>
                <a:srgbClr val="FF0000"/>
              </a:solidFill>
              <a:latin typeface="KaiTi" pitchFamily="49" charset="-122"/>
              <a:ea typeface="KaiT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0546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>
                <a:latin typeface="Maiandra GD" pitchFamily="34" charset="0"/>
                <a:ea typeface="KaiTi" pitchFamily="49" charset="-122"/>
              </a:rPr>
              <a:t>Pn</a:t>
            </a:r>
            <a:r>
              <a:rPr lang="en-US" i="1" dirty="0" smtClean="0">
                <a:latin typeface="Maiandra GD" pitchFamily="34" charset="0"/>
                <a:ea typeface="KaiTi" pitchFamily="49" charset="-122"/>
              </a:rPr>
              <a:t>.</a:t>
            </a:r>
            <a:r>
              <a:rPr lang="en-US" sz="6000" i="1" dirty="0" smtClean="0">
                <a:latin typeface="Maiandra GD" pitchFamily="34" charset="0"/>
                <a:ea typeface="KaiTi" pitchFamily="49" charset="-122"/>
              </a:rPr>
              <a:t>(What is </a:t>
            </a:r>
            <a:r>
              <a:rPr lang="en-US" sz="6000" i="1" dirty="0" err="1" smtClean="0">
                <a:latin typeface="Maiandra GD" pitchFamily="34" charset="0"/>
                <a:ea typeface="KaiTi" pitchFamily="49" charset="-122"/>
              </a:rPr>
              <a:t>Pn</a:t>
            </a:r>
            <a:r>
              <a:rPr lang="en-US" sz="6000" i="1" dirty="0" smtClean="0">
                <a:latin typeface="Maiandra GD" pitchFamily="34" charset="0"/>
                <a:ea typeface="KaiTi" pitchFamily="49" charset="-122"/>
              </a:rPr>
              <a:t>.?</a:t>
            </a:r>
            <a:r>
              <a:rPr lang="en-US" i="1" dirty="0" smtClean="0">
                <a:latin typeface="Maiandra GD" pitchFamily="34" charset="0"/>
                <a:ea typeface="KaiTi" pitchFamily="49" charset="-122"/>
              </a:rPr>
              <a:t>)</a:t>
            </a:r>
            <a:r>
              <a:rPr lang="en-US" dirty="0" smtClean="0">
                <a:latin typeface="Maiandra GD" pitchFamily="34" charset="0"/>
                <a:ea typeface="KaiTi" pitchFamily="49" charset="-122"/>
              </a:rPr>
              <a:t> </a:t>
            </a:r>
            <a:r>
              <a:rPr lang="zh-CN" altLang="en-US" b="1" dirty="0" smtClean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被</a:t>
            </a:r>
            <a:r>
              <a:rPr lang="en-US" altLang="zh-CN" i="1" dirty="0" err="1" smtClean="0">
                <a:latin typeface="KaiTi" pitchFamily="49" charset="-122"/>
                <a:ea typeface="KaiTi" pitchFamily="49" charset="-122"/>
              </a:rPr>
              <a:t>Pn</a:t>
            </a:r>
            <a:r>
              <a:rPr lang="en-US" altLang="zh-CN" i="1" dirty="0" smtClean="0">
                <a:latin typeface="KaiTi" pitchFamily="49" charset="-122"/>
                <a:ea typeface="KaiTi" pitchFamily="49" charset="-122"/>
              </a:rPr>
              <a:t>.</a:t>
            </a:r>
            <a:r>
              <a:rPr lang="zh-CN" altLang="en-US" b="1" dirty="0" smtClean="0">
                <a:latin typeface="KaiTi" pitchFamily="49" charset="-122"/>
                <a:ea typeface="KaiTi" pitchFamily="49" charset="-122"/>
              </a:rPr>
              <a:t>的</a:t>
            </a:r>
            <a:r>
              <a:rPr lang="en-US" altLang="zh-CN" i="1" dirty="0" smtClean="0">
                <a:latin typeface="KaiTi" pitchFamily="49" charset="-122"/>
                <a:ea typeface="KaiTi" pitchFamily="49" charset="-122"/>
              </a:rPr>
              <a:t>object </a:t>
            </a:r>
            <a:r>
              <a:rPr lang="zh-CN" altLang="en-US" b="1" dirty="0" smtClean="0">
                <a:solidFill>
                  <a:srgbClr val="00B050"/>
                </a:solidFill>
                <a:latin typeface="KaiTi" pitchFamily="49" charset="-122"/>
                <a:ea typeface="KaiTi" pitchFamily="49" charset="-122"/>
              </a:rPr>
              <a:t>吸</a:t>
            </a:r>
            <a:r>
              <a:rPr lang="zh-CN" altLang="en-US" b="1" dirty="0">
                <a:solidFill>
                  <a:srgbClr val="00B050"/>
                </a:solidFill>
                <a:latin typeface="KaiTi" pitchFamily="49" charset="-122"/>
                <a:ea typeface="KaiTi" pitchFamily="49" charset="-122"/>
              </a:rPr>
              <a:t>引</a:t>
            </a:r>
            <a:r>
              <a:rPr lang="zh-CN" altLang="en-US" b="1" dirty="0">
                <a:latin typeface="KaiTi" pitchFamily="49" charset="-122"/>
                <a:ea typeface="KaiTi" pitchFamily="49" charset="-122"/>
              </a:rPr>
              <a:t>了</a:t>
            </a:r>
            <a:r>
              <a:rPr lang="zh-CN" altLang="en-US" dirty="0"/>
              <a:t>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187669" y="1447800"/>
            <a:ext cx="6533931" cy="4876800"/>
            <a:chOff x="1577428" y="-152400"/>
            <a:chExt cx="6533931" cy="4876800"/>
          </a:xfrm>
        </p:grpSpPr>
        <p:pic>
          <p:nvPicPr>
            <p:cNvPr id="8194" name="Picture 2" descr="http://www.apremiertravelagency.com/images/harry-potterOOP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8959" y="-152400"/>
              <a:ext cx="6502400" cy="487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577428" y="4078068"/>
              <a:ext cx="6502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http://www.apremiertravelagency.com/images/harry-potterOOP.jpg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5906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latin typeface="Maiandra GD" pitchFamily="34" charset="0"/>
                <a:ea typeface="KaiTi" pitchFamily="49" charset="-122"/>
              </a:rPr>
              <a:t>Pn</a:t>
            </a:r>
            <a:r>
              <a:rPr lang="en-US" i="1" dirty="0">
                <a:latin typeface="Maiandra GD" pitchFamily="34" charset="0"/>
                <a:ea typeface="KaiTi" pitchFamily="49" charset="-122"/>
              </a:rPr>
              <a:t>.</a:t>
            </a:r>
            <a:r>
              <a:rPr lang="en-US" dirty="0">
                <a:latin typeface="Maiandra GD" pitchFamily="34" charset="0"/>
                <a:ea typeface="KaiTi" pitchFamily="49" charset="-122"/>
              </a:rPr>
              <a:t> </a:t>
            </a:r>
            <a:r>
              <a:rPr lang="zh-CN" altLang="en-US" b="1" dirty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被</a:t>
            </a:r>
            <a:r>
              <a:rPr lang="en-US" altLang="zh-CN" i="1" dirty="0" err="1">
                <a:latin typeface="KaiTi" pitchFamily="49" charset="-122"/>
                <a:ea typeface="KaiTi" pitchFamily="49" charset="-122"/>
              </a:rPr>
              <a:t>Pn</a:t>
            </a:r>
            <a:r>
              <a:rPr lang="en-US" altLang="zh-CN" i="1" dirty="0">
                <a:latin typeface="KaiTi" pitchFamily="49" charset="-122"/>
                <a:ea typeface="KaiTi" pitchFamily="49" charset="-122"/>
              </a:rPr>
              <a:t>.</a:t>
            </a:r>
            <a:r>
              <a:rPr lang="zh-CN" altLang="en-US" b="1" dirty="0">
                <a:latin typeface="KaiTi" pitchFamily="49" charset="-122"/>
                <a:ea typeface="KaiTi" pitchFamily="49" charset="-122"/>
              </a:rPr>
              <a:t>的</a:t>
            </a:r>
            <a:r>
              <a:rPr lang="en-US" altLang="zh-CN" i="1" dirty="0">
                <a:latin typeface="KaiTi" pitchFamily="49" charset="-122"/>
                <a:ea typeface="KaiTi" pitchFamily="49" charset="-122"/>
              </a:rPr>
              <a:t>object </a:t>
            </a:r>
            <a:r>
              <a:rPr lang="zh-CN" altLang="en-US" b="1" dirty="0">
                <a:solidFill>
                  <a:srgbClr val="00B050"/>
                </a:solidFill>
                <a:latin typeface="KaiTi" pitchFamily="49" charset="-122"/>
                <a:ea typeface="KaiTi" pitchFamily="49" charset="-122"/>
              </a:rPr>
              <a:t>吸引</a:t>
            </a:r>
            <a:r>
              <a:rPr lang="zh-CN" altLang="en-US" b="1" dirty="0">
                <a:latin typeface="KaiTi" pitchFamily="49" charset="-122"/>
                <a:ea typeface="KaiTi" pitchFamily="49" charset="-122"/>
              </a:rPr>
              <a:t>了</a:t>
            </a:r>
            <a:r>
              <a:rPr lang="zh-CN" altLang="en-US" dirty="0"/>
              <a:t>。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93228" y="1752600"/>
            <a:ext cx="7160172" cy="4648200"/>
            <a:chOff x="993228" y="1676400"/>
            <a:chExt cx="6949249" cy="4347404"/>
          </a:xfrm>
        </p:grpSpPr>
        <p:pic>
          <p:nvPicPr>
            <p:cNvPr id="7170" name="Picture 2" descr="http://www.newraleigh.com/images/made/images/articles11/hunger-games-movie-wp_trio01_1020_638_70_s.jpe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228" y="1676400"/>
              <a:ext cx="6949249" cy="4346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993228" y="5377473"/>
              <a:ext cx="694924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http://www.newraleigh.com/images/made/images/articles11/hunger-games-movie-wp_trio01_1020_638_70_s.jpeg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515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latin typeface="Maiandra GD" pitchFamily="34" charset="0"/>
                <a:ea typeface="KaiTi" pitchFamily="49" charset="-122"/>
              </a:rPr>
              <a:t>Pn</a:t>
            </a:r>
            <a:r>
              <a:rPr lang="en-US" i="1" dirty="0">
                <a:latin typeface="Maiandra GD" pitchFamily="34" charset="0"/>
                <a:ea typeface="KaiTi" pitchFamily="49" charset="-122"/>
              </a:rPr>
              <a:t>.</a:t>
            </a:r>
            <a:r>
              <a:rPr lang="en-US" dirty="0">
                <a:latin typeface="Maiandra GD" pitchFamily="34" charset="0"/>
                <a:ea typeface="KaiTi" pitchFamily="49" charset="-122"/>
              </a:rPr>
              <a:t> </a:t>
            </a:r>
            <a:r>
              <a:rPr lang="zh-CN" altLang="en-US" b="1" dirty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被</a:t>
            </a:r>
            <a:r>
              <a:rPr lang="en-US" altLang="zh-CN" i="1" dirty="0" err="1">
                <a:latin typeface="KaiTi" pitchFamily="49" charset="-122"/>
                <a:ea typeface="KaiTi" pitchFamily="49" charset="-122"/>
              </a:rPr>
              <a:t>Pn</a:t>
            </a:r>
            <a:r>
              <a:rPr lang="en-US" altLang="zh-CN" i="1" dirty="0">
                <a:latin typeface="KaiTi" pitchFamily="49" charset="-122"/>
                <a:ea typeface="KaiTi" pitchFamily="49" charset="-122"/>
              </a:rPr>
              <a:t>.</a:t>
            </a:r>
            <a:r>
              <a:rPr lang="zh-CN" altLang="en-US" b="1" dirty="0">
                <a:latin typeface="KaiTi" pitchFamily="49" charset="-122"/>
                <a:ea typeface="KaiTi" pitchFamily="49" charset="-122"/>
              </a:rPr>
              <a:t>的</a:t>
            </a:r>
            <a:r>
              <a:rPr lang="en-US" altLang="zh-CN" i="1" dirty="0">
                <a:latin typeface="KaiTi" pitchFamily="49" charset="-122"/>
                <a:ea typeface="KaiTi" pitchFamily="49" charset="-122"/>
              </a:rPr>
              <a:t>object </a:t>
            </a:r>
            <a:r>
              <a:rPr lang="zh-CN" altLang="en-US" b="1" dirty="0">
                <a:solidFill>
                  <a:srgbClr val="00B050"/>
                </a:solidFill>
                <a:latin typeface="KaiTi" pitchFamily="49" charset="-122"/>
                <a:ea typeface="KaiTi" pitchFamily="49" charset="-122"/>
              </a:rPr>
              <a:t>吸引</a:t>
            </a:r>
            <a:r>
              <a:rPr lang="zh-CN" altLang="en-US" b="1" dirty="0">
                <a:latin typeface="KaiTi" pitchFamily="49" charset="-122"/>
                <a:ea typeface="KaiTi" pitchFamily="49" charset="-122"/>
              </a:rPr>
              <a:t>了</a:t>
            </a:r>
            <a:r>
              <a:rPr lang="zh-CN" altLang="en-US" dirty="0"/>
              <a:t>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43000" y="1702695"/>
            <a:ext cx="6934200" cy="4469505"/>
            <a:chOff x="2019300" y="2420007"/>
            <a:chExt cx="5181600" cy="3262455"/>
          </a:xfrm>
        </p:grpSpPr>
        <p:pic>
          <p:nvPicPr>
            <p:cNvPr id="3077" name="Picture 5" descr="https://lh4.googleusercontent.com/QWQQ0lfnkUizuWmeRNVbhDc2YgdlqVXroSUwY5yPIaVqY2jRCsBxlnxhbQ2H3Kx0nsIxY67kEXhJrEpYxnUt7AJTUqAc15n-fTwIBfj8yoALUp0HNsMHk3E3C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300" y="2420007"/>
              <a:ext cx="5181600" cy="3229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1"/>
            <p:cNvSpPr>
              <a:spLocks noChangeArrowheads="1"/>
            </p:cNvSpPr>
            <p:nvPr/>
          </p:nvSpPr>
          <p:spPr bwMode="auto">
            <a:xfrm>
              <a:off x="2019300" y="5212319"/>
              <a:ext cx="5181600" cy="470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sng" strike="noStrike" cap="none" normalizeH="0" baseline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https://encrypted-tbn0.gstatic.com/images?q=tbn:ANd9GcQcPlmSqI2HiZ2XTwAqYOwV6W_WmEawk6tc6U4mO2wE2MsDB8RZOw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7521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latin typeface="Maiandra GD" pitchFamily="34" charset="0"/>
                <a:ea typeface="KaiTi" pitchFamily="49" charset="-122"/>
              </a:rPr>
              <a:t>Pn</a:t>
            </a:r>
            <a:r>
              <a:rPr lang="en-US" i="1" dirty="0">
                <a:latin typeface="Maiandra GD" pitchFamily="34" charset="0"/>
                <a:ea typeface="KaiTi" pitchFamily="49" charset="-122"/>
              </a:rPr>
              <a:t>.</a:t>
            </a:r>
            <a:r>
              <a:rPr lang="en-US" dirty="0">
                <a:latin typeface="Maiandra GD" pitchFamily="34" charset="0"/>
                <a:ea typeface="KaiTi" pitchFamily="49" charset="-122"/>
              </a:rPr>
              <a:t> </a:t>
            </a:r>
            <a:r>
              <a:rPr lang="zh-CN" altLang="en-US" b="1" dirty="0">
                <a:solidFill>
                  <a:srgbClr val="0070C0"/>
                </a:solidFill>
                <a:latin typeface="KaiTi" pitchFamily="49" charset="-122"/>
                <a:ea typeface="KaiTi" pitchFamily="49" charset="-122"/>
              </a:rPr>
              <a:t>被</a:t>
            </a:r>
            <a:r>
              <a:rPr lang="en-US" altLang="zh-CN" i="1" dirty="0" err="1">
                <a:latin typeface="KaiTi" pitchFamily="49" charset="-122"/>
                <a:ea typeface="KaiTi" pitchFamily="49" charset="-122"/>
              </a:rPr>
              <a:t>Pn</a:t>
            </a:r>
            <a:r>
              <a:rPr lang="en-US" altLang="zh-CN" i="1" dirty="0">
                <a:latin typeface="KaiTi" pitchFamily="49" charset="-122"/>
                <a:ea typeface="KaiTi" pitchFamily="49" charset="-122"/>
              </a:rPr>
              <a:t>.</a:t>
            </a:r>
            <a:r>
              <a:rPr lang="zh-CN" altLang="en-US" b="1" dirty="0">
                <a:latin typeface="KaiTi" pitchFamily="49" charset="-122"/>
                <a:ea typeface="KaiTi" pitchFamily="49" charset="-122"/>
              </a:rPr>
              <a:t>的</a:t>
            </a:r>
            <a:r>
              <a:rPr lang="en-US" altLang="zh-CN" i="1" dirty="0">
                <a:latin typeface="KaiTi" pitchFamily="49" charset="-122"/>
                <a:ea typeface="KaiTi" pitchFamily="49" charset="-122"/>
              </a:rPr>
              <a:t>object </a:t>
            </a:r>
            <a:r>
              <a:rPr lang="zh-CN" altLang="en-US" b="1" dirty="0">
                <a:solidFill>
                  <a:srgbClr val="00B050"/>
                </a:solidFill>
                <a:latin typeface="KaiTi" pitchFamily="49" charset="-122"/>
                <a:ea typeface="KaiTi" pitchFamily="49" charset="-122"/>
              </a:rPr>
              <a:t>吸引</a:t>
            </a:r>
            <a:r>
              <a:rPr lang="zh-CN" altLang="en-US" b="1" dirty="0">
                <a:latin typeface="KaiTi" pitchFamily="49" charset="-122"/>
                <a:ea typeface="KaiTi" pitchFamily="49" charset="-122"/>
              </a:rPr>
              <a:t>了</a:t>
            </a:r>
            <a:r>
              <a:rPr lang="zh-CN" altLang="en-US" dirty="0"/>
              <a:t>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images1.fanpop.com/images/image_uploads/Iron-Man-Robert-Downey-Jr-robert-downey-jr-942468_1024_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09043"/>
            <a:ext cx="6960476" cy="522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92469" y="5297269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http://images1.fanpop.com/images/image_uploads/Iron-Man-Robert-Downey-Jr-robert-downey-jr-942468_1024_768.jpg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9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Day </a:t>
            </a:r>
            <a:r>
              <a:rPr lang="en-US" dirty="0" smtClean="0"/>
              <a:t>4 </a:t>
            </a:r>
            <a:r>
              <a:rPr lang="en-US" dirty="0" smtClean="0"/>
              <a:t>Homework for each 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4830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Create a three-slide PowerPoint file per pair</a:t>
            </a:r>
          </a:p>
          <a:p>
            <a:r>
              <a:rPr lang="zh-CN" altLang="en-US" dirty="0" smtClean="0"/>
              <a:t>每一组做一份三页的简报</a:t>
            </a:r>
            <a:endParaRPr lang="en-US" dirty="0" smtClean="0"/>
          </a:p>
          <a:p>
            <a:r>
              <a:rPr lang="en-US" dirty="0" smtClean="0"/>
              <a:t>On each slide, include a picture of the character of your choice. Type the descriptive sentence in Chinese above the picture.</a:t>
            </a:r>
          </a:p>
          <a:p>
            <a:r>
              <a:rPr lang="zh-CN" altLang="en-US" dirty="0"/>
              <a:t>每张</a:t>
            </a:r>
            <a:r>
              <a:rPr lang="zh-CN" altLang="en-US" dirty="0" smtClean="0"/>
              <a:t>简报要有一张人物照片和两句描述人物的句子 </a:t>
            </a:r>
            <a:endParaRPr lang="en-US" altLang="zh-CN" dirty="0" smtClean="0"/>
          </a:p>
          <a:p>
            <a:r>
              <a:rPr lang="zh-CN" altLang="en-US" dirty="0" smtClean="0"/>
              <a:t>每个人物要用三到五个本单元</a:t>
            </a:r>
            <a:r>
              <a:rPr lang="zh-CN" altLang="en-US" dirty="0"/>
              <a:t>学的</a:t>
            </a:r>
            <a:r>
              <a:rPr lang="zh-CN" altLang="en-US" dirty="0" smtClean="0"/>
              <a:t>新词</a:t>
            </a:r>
            <a:r>
              <a:rPr lang="zh-CN" altLang="en-US" dirty="0"/>
              <a:t>形容</a:t>
            </a:r>
            <a:r>
              <a:rPr lang="zh-CN" altLang="en-US" dirty="0" smtClean="0"/>
              <a:t> 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349883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215</Words>
  <Application>Microsoft Macintosh PowerPoint</Application>
  <PresentationFormat>On-screen Show (4:3)</PresentationFormat>
  <Paragraphs>63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 Day 3 Character Activity </vt:lpstr>
      <vt:lpstr>Romeo被Juliet的      吸引了。</vt:lpstr>
      <vt:lpstr>Pn.(What is Pn.?) 被Pn.的object 吸引了。</vt:lpstr>
      <vt:lpstr>Pn. 被Pn.的object 吸引了。</vt:lpstr>
      <vt:lpstr>Pn. 被Pn.的object 吸引了。</vt:lpstr>
      <vt:lpstr>Pn. 被Pn.的object 吸引了。</vt:lpstr>
      <vt:lpstr>Day 4 Homework for each pair</vt:lpstr>
    </vt:vector>
  </TitlesOfParts>
  <Company>College of the Holy Cross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3 Character Activity</dc:title>
  <dc:creator>windowsbuild</dc:creator>
  <cp:lastModifiedBy>Meng Yeh</cp:lastModifiedBy>
  <cp:revision>22</cp:revision>
  <dcterms:created xsi:type="dcterms:W3CDTF">2013-07-19T14:07:42Z</dcterms:created>
  <dcterms:modified xsi:type="dcterms:W3CDTF">2013-11-21T20:07:11Z</dcterms:modified>
</cp:coreProperties>
</file>